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64" r:id="rId4"/>
    <p:sldId id="319" r:id="rId5"/>
    <p:sldId id="320" r:id="rId6"/>
    <p:sldId id="315" r:id="rId7"/>
    <p:sldId id="316" r:id="rId8"/>
    <p:sldId id="324" r:id="rId9"/>
    <p:sldId id="325" r:id="rId10"/>
    <p:sldId id="317" r:id="rId11"/>
    <p:sldId id="326" r:id="rId12"/>
    <p:sldId id="327" r:id="rId13"/>
    <p:sldId id="328" r:id="rId14"/>
    <p:sldId id="318" r:id="rId15"/>
    <p:sldId id="321" r:id="rId16"/>
    <p:sldId id="330" r:id="rId17"/>
    <p:sldId id="329" r:id="rId18"/>
    <p:sldId id="322" r:id="rId19"/>
    <p:sldId id="331" r:id="rId20"/>
    <p:sldId id="332" r:id="rId21"/>
    <p:sldId id="323" r:id="rId22"/>
    <p:sldId id="333" r:id="rId23"/>
    <p:sldId id="334" r:id="rId24"/>
    <p:sldId id="338" r:id="rId25"/>
    <p:sldId id="336" r:id="rId26"/>
    <p:sldId id="337" r:id="rId27"/>
    <p:sldId id="339" r:id="rId28"/>
    <p:sldId id="340" r:id="rId29"/>
    <p:sldId id="275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5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93837" autoAdjust="0"/>
  </p:normalViewPr>
  <p:slideViewPr>
    <p:cSldViewPr snapToGrid="0">
      <p:cViewPr varScale="1">
        <p:scale>
          <a:sx n="65" d="100"/>
          <a:sy n="6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C0F3B3-1823-4006-B6B8-BEA12BA814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BE26C-2099-45AE-ACA3-8E7B83AFBC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1014-3A6D-4F7F-B193-427CF7CC90A2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BDAF0-EC18-414D-B9DE-DBD4ED5A8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1317-ADE7-4A9D-9495-B35EE64DD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04FE7-6999-4B9C-A2CF-1FE7B0120D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9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254C-7AE5-44F9-B023-45EE463D43A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Módulo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DDF5-521F-4F2F-AABA-2225D74B15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A1F9599-EB5B-47A7-9B5E-994EB354A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86CCEA-F26C-4B3F-8908-4A6F79BF7FA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C403B-EDA8-448A-A500-C1A422F2E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127000" dist="127000" dir="10800000" algn="ctr" rotWithShape="0">
              <a:srgbClr val="000000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01D29C-03EC-4339-A795-A09B72CE232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F6C57B0-4684-4112-B6E8-72C76EDF917A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2FF2D51-E613-45C4-BEF0-AD2D23D0DA6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58EB-C709-451A-B5BD-4467A370E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tx1"/>
            </a:outerShdw>
          </a:effectLst>
        </p:spPr>
        <p:txBody>
          <a:bodyPr anchor="ctr">
            <a:noAutofit/>
          </a:bodyPr>
          <a:lstStyle>
            <a:lvl1pPr algn="ctr">
              <a:defRPr sz="9600" b="1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56BD8-B357-4C95-8679-3A4848DFA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532E60-DC98-4208-AA6B-F7B5A182755B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D06166-B0E9-46C1-AB6D-02AB05E2A2B5}"/>
              </a:ext>
            </a:extLst>
          </p:cNvPr>
          <p:cNvSpPr/>
          <p:nvPr userDrawn="1"/>
        </p:nvSpPr>
        <p:spPr>
          <a:xfrm flipV="1">
            <a:off x="185057" y="0"/>
            <a:ext cx="12006945" cy="6858000"/>
          </a:xfrm>
          <a:custGeom>
            <a:avLst/>
            <a:gdLst>
              <a:gd name="connsiteX0" fmla="*/ 977900 w 12006945"/>
              <a:gd name="connsiteY0" fmla="*/ 6857996 h 6858000"/>
              <a:gd name="connsiteX1" fmla="*/ 1552042 w 12006945"/>
              <a:gd name="connsiteY1" fmla="*/ 6857996 h 6858000"/>
              <a:gd name="connsiteX2" fmla="*/ 3543297 w 12006945"/>
              <a:gd name="connsiteY2" fmla="*/ 4483100 h 6858000"/>
              <a:gd name="connsiteX3" fmla="*/ 3543300 w 12006945"/>
              <a:gd name="connsiteY3" fmla="*/ 4483100 h 6858000"/>
              <a:gd name="connsiteX4" fmla="*/ 3543299 w 12006945"/>
              <a:gd name="connsiteY4" fmla="*/ 4483098 h 6858000"/>
              <a:gd name="connsiteX5" fmla="*/ 3543300 w 12006945"/>
              <a:gd name="connsiteY5" fmla="*/ 4483097 h 6858000"/>
              <a:gd name="connsiteX6" fmla="*/ 3543298 w 12006945"/>
              <a:gd name="connsiteY6" fmla="*/ 4483097 h 6858000"/>
              <a:gd name="connsiteX7" fmla="*/ 572385 w 12006945"/>
              <a:gd name="connsiteY7" fmla="*/ 0 h 6858000"/>
              <a:gd name="connsiteX8" fmla="*/ 0 w 12006945"/>
              <a:gd name="connsiteY8" fmla="*/ 0 h 6858000"/>
              <a:gd name="connsiteX9" fmla="*/ 2970913 w 12006945"/>
              <a:gd name="connsiteY9" fmla="*/ 4483097 h 6858000"/>
              <a:gd name="connsiteX10" fmla="*/ 2969158 w 12006945"/>
              <a:gd name="connsiteY10" fmla="*/ 4483097 h 6858000"/>
              <a:gd name="connsiteX11" fmla="*/ 11434560 w 12006945"/>
              <a:gd name="connsiteY11" fmla="*/ 6858000 h 6858000"/>
              <a:gd name="connsiteX12" fmla="*/ 12006945 w 12006945"/>
              <a:gd name="connsiteY12" fmla="*/ 6858000 h 6858000"/>
              <a:gd name="connsiteX13" fmla="*/ 9036032 w 12006945"/>
              <a:gd name="connsiteY13" fmla="*/ 2374903 h 6858000"/>
              <a:gd name="connsiteX14" fmla="*/ 9037787 w 12006945"/>
              <a:gd name="connsiteY14" fmla="*/ 2374903 h 6858000"/>
              <a:gd name="connsiteX15" fmla="*/ 11029045 w 12006945"/>
              <a:gd name="connsiteY15" fmla="*/ 4 h 6858000"/>
              <a:gd name="connsiteX16" fmla="*/ 10454903 w 12006945"/>
              <a:gd name="connsiteY16" fmla="*/ 4 h 6858000"/>
              <a:gd name="connsiteX17" fmla="*/ 8463648 w 12006945"/>
              <a:gd name="connsiteY17" fmla="*/ 2374900 h 6858000"/>
              <a:gd name="connsiteX18" fmla="*/ 8463645 w 12006945"/>
              <a:gd name="connsiteY18" fmla="*/ 2374900 h 6858000"/>
              <a:gd name="connsiteX19" fmla="*/ 8463646 w 12006945"/>
              <a:gd name="connsiteY19" fmla="*/ 2374902 h 6858000"/>
              <a:gd name="connsiteX20" fmla="*/ 8463645 w 12006945"/>
              <a:gd name="connsiteY20" fmla="*/ 2374903 h 6858000"/>
              <a:gd name="connsiteX21" fmla="*/ 8463647 w 12006945"/>
              <a:gd name="connsiteY21" fmla="*/ 2374903 h 6858000"/>
              <a:gd name="connsiteX22" fmla="*/ 10520384 w 12006945"/>
              <a:gd name="connsiteY22" fmla="*/ 6858000 h 6858000"/>
              <a:gd name="connsiteX23" fmla="*/ 11137903 w 12006945"/>
              <a:gd name="connsiteY23" fmla="*/ 6858000 h 6858000"/>
              <a:gd name="connsiteX24" fmla="*/ 7932722 w 12006945"/>
              <a:gd name="connsiteY24" fmla="*/ 2019300 h 6858000"/>
              <a:gd name="connsiteX25" fmla="*/ 7935532 w 12006945"/>
              <a:gd name="connsiteY25" fmla="*/ 2019300 h 6858000"/>
              <a:gd name="connsiteX26" fmla="*/ 9628634 w 12006945"/>
              <a:gd name="connsiteY26" fmla="*/ 0 h 6858000"/>
              <a:gd name="connsiteX27" fmla="*/ 9008304 w 12006945"/>
              <a:gd name="connsiteY27" fmla="*/ 0 h 6858000"/>
              <a:gd name="connsiteX28" fmla="*/ 7315202 w 12006945"/>
              <a:gd name="connsiteY28" fmla="*/ 2019300 h 6858000"/>
              <a:gd name="connsiteX29" fmla="*/ 7315203 w 12006945"/>
              <a:gd name="connsiteY29" fmla="*/ 2019300 h 6858000"/>
              <a:gd name="connsiteX30" fmla="*/ 2378311 w 12006945"/>
              <a:gd name="connsiteY30" fmla="*/ 6858000 h 6858000"/>
              <a:gd name="connsiteX31" fmla="*/ 2998641 w 12006945"/>
              <a:gd name="connsiteY31" fmla="*/ 6858000 h 6858000"/>
              <a:gd name="connsiteX32" fmla="*/ 4691743 w 12006945"/>
              <a:gd name="connsiteY32" fmla="*/ 4838700 h 6858000"/>
              <a:gd name="connsiteX33" fmla="*/ 4691742 w 12006945"/>
              <a:gd name="connsiteY33" fmla="*/ 4838700 h 6858000"/>
              <a:gd name="connsiteX34" fmla="*/ 1486561 w 12006945"/>
              <a:gd name="connsiteY34" fmla="*/ 0 h 6858000"/>
              <a:gd name="connsiteX35" fmla="*/ 869042 w 12006945"/>
              <a:gd name="connsiteY35" fmla="*/ 0 h 6858000"/>
              <a:gd name="connsiteX36" fmla="*/ 4074223 w 12006945"/>
              <a:gd name="connsiteY36" fmla="*/ 4838700 h 6858000"/>
              <a:gd name="connsiteX37" fmla="*/ 4071413 w 12006945"/>
              <a:gd name="connsiteY37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006945" h="6858000">
                <a:moveTo>
                  <a:pt x="977900" y="6857996"/>
                </a:moveTo>
                <a:lnTo>
                  <a:pt x="1552042" y="6857996"/>
                </a:lnTo>
                <a:lnTo>
                  <a:pt x="3543297" y="4483100"/>
                </a:lnTo>
                <a:lnTo>
                  <a:pt x="3543300" y="4483100"/>
                </a:lnTo>
                <a:lnTo>
                  <a:pt x="3543299" y="4483098"/>
                </a:lnTo>
                <a:lnTo>
                  <a:pt x="3543300" y="4483097"/>
                </a:lnTo>
                <a:lnTo>
                  <a:pt x="3543298" y="4483097"/>
                </a:lnTo>
                <a:lnTo>
                  <a:pt x="572385" y="0"/>
                </a:lnTo>
                <a:lnTo>
                  <a:pt x="0" y="0"/>
                </a:lnTo>
                <a:lnTo>
                  <a:pt x="2970913" y="4483097"/>
                </a:lnTo>
                <a:lnTo>
                  <a:pt x="2969158" y="4483097"/>
                </a:lnTo>
                <a:close/>
                <a:moveTo>
                  <a:pt x="11434560" y="6858000"/>
                </a:moveTo>
                <a:lnTo>
                  <a:pt x="12006945" y="6858000"/>
                </a:lnTo>
                <a:lnTo>
                  <a:pt x="9036032" y="2374903"/>
                </a:lnTo>
                <a:lnTo>
                  <a:pt x="9037787" y="2374903"/>
                </a:lnTo>
                <a:lnTo>
                  <a:pt x="11029045" y="4"/>
                </a:lnTo>
                <a:lnTo>
                  <a:pt x="10454903" y="4"/>
                </a:lnTo>
                <a:lnTo>
                  <a:pt x="8463648" y="2374900"/>
                </a:lnTo>
                <a:lnTo>
                  <a:pt x="8463645" y="2374900"/>
                </a:lnTo>
                <a:lnTo>
                  <a:pt x="8463646" y="2374902"/>
                </a:lnTo>
                <a:lnTo>
                  <a:pt x="8463645" y="2374903"/>
                </a:lnTo>
                <a:lnTo>
                  <a:pt x="8463647" y="2374903"/>
                </a:lnTo>
                <a:close/>
                <a:moveTo>
                  <a:pt x="10520384" y="6858000"/>
                </a:moveTo>
                <a:lnTo>
                  <a:pt x="11137903" y="6858000"/>
                </a:lnTo>
                <a:lnTo>
                  <a:pt x="7932722" y="2019300"/>
                </a:lnTo>
                <a:lnTo>
                  <a:pt x="7935532" y="2019300"/>
                </a:lnTo>
                <a:lnTo>
                  <a:pt x="9628634" y="0"/>
                </a:lnTo>
                <a:lnTo>
                  <a:pt x="9008304" y="0"/>
                </a:lnTo>
                <a:lnTo>
                  <a:pt x="7315202" y="2019300"/>
                </a:lnTo>
                <a:lnTo>
                  <a:pt x="7315203" y="2019300"/>
                </a:lnTo>
                <a:close/>
                <a:moveTo>
                  <a:pt x="2378311" y="6858000"/>
                </a:moveTo>
                <a:lnTo>
                  <a:pt x="2998641" y="6858000"/>
                </a:lnTo>
                <a:lnTo>
                  <a:pt x="4691743" y="4838700"/>
                </a:lnTo>
                <a:lnTo>
                  <a:pt x="4691742" y="4838700"/>
                </a:lnTo>
                <a:lnTo>
                  <a:pt x="1486561" y="0"/>
                </a:lnTo>
                <a:lnTo>
                  <a:pt x="869042" y="0"/>
                </a:lnTo>
                <a:lnTo>
                  <a:pt x="4074223" y="4838700"/>
                </a:lnTo>
                <a:lnTo>
                  <a:pt x="4071413" y="4838700"/>
                </a:lnTo>
                <a:close/>
              </a:path>
            </a:pathLst>
          </a:custGeom>
          <a:gradFill flip="none" rotWithShape="1">
            <a:gsLst>
              <a:gs pos="10000">
                <a:srgbClr val="FFFFFF">
                  <a:alpha val="0"/>
                </a:srgbClr>
              </a:gs>
              <a:gs pos="80000">
                <a:schemeClr val="bg1">
                  <a:alpha val="0"/>
                </a:schemeClr>
              </a:gs>
              <a:gs pos="30000">
                <a:srgbClr val="065CBE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CD5F9A5-1349-4B7E-B378-1B8833583C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56720"/>
            <a:ext cx="9144000" cy="944563"/>
          </a:xfrm>
          <a:effectLst>
            <a:outerShdw blurRad="381000" dist="330200" dir="10800000" algn="ctr" rotWithShape="0">
              <a:schemeClr val="bg1">
                <a:lumMod val="95000"/>
              </a:schemeClr>
            </a:outerShdw>
          </a:effectLst>
        </p:spPr>
        <p:txBody>
          <a:bodyPr anchor="ctr">
            <a:noAutofit/>
          </a:bodyPr>
          <a:lstStyle>
            <a:lvl1pPr algn="ctr">
              <a:defRPr sz="960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60000">
                      <a:schemeClr val="tx1">
                        <a:alpha val="80000"/>
                      </a:schemeClr>
                    </a:gs>
                    <a:gs pos="85000">
                      <a:schemeClr val="tx1">
                        <a:alpha val="2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dirty="0"/>
              <a:t>Instituição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57D31C-9A37-412D-B888-3D49FC64B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9600" y="5459116"/>
            <a:ext cx="3352800" cy="482403"/>
          </a:xfrm>
          <a:effectLst>
            <a:outerShdw blurRad="508000" dist="63500" dir="10800000" algn="ctr" rotWithShape="0">
              <a:schemeClr val="bg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Matéria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878EBB-43A1-439A-9E0B-B6BD6BDE2816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F07904-8690-4B7D-92FD-1C9388EDA300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249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5C4-88D4-4E7C-BB27-A9F7684DE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BBD4-A868-484C-A62E-418492E3C4D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2DAE-CC8A-4CEA-BD39-3F7C66CC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DD56-8E87-4A95-95B1-B6EAA120DF9F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4BDA-B5E9-4326-8011-7E7B599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D01C-3E9F-409E-B981-C12523D2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59C8E431-D11E-419D-96C6-405C7FC24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0A8C-42D5-402A-BD2D-EF1DDAB46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4ACF-3EA4-4EB8-A8BA-56FD58672F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ED3F-CB35-4482-A3FD-CF345C10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931-00F5-4A4C-9D7B-6CAEA82E82D5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13A5-E60A-4B42-9E5A-07EA384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312D-983E-4F88-BBBC-615F862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A86F-8C53-45E8-ACB0-5F852910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8C3B-4F77-47FD-AF6D-CF51AAC6E6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F4133-A9A5-40CC-8F08-B24161AC5A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90D13-367A-45EF-A9DD-B4C1D2D9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B62B-69DF-483A-87CF-68459EEA3049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A667-AFA9-4D02-8911-28AD8D2C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EC85B-AE5E-4412-8266-4FBCD74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A3278A54-3593-4524-8A96-46121A6C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D3D-C8E4-4E3C-9424-B395F094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344F-21A2-44F3-98D6-A1F06FBE2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039E-F7B0-42A3-BDD6-4DF035628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7AF65-F0C8-4650-BEBF-950E0D3467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F6A26-F3C9-49BC-A4FD-C35512CE2E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7F51-31AE-44D6-A541-12E24B1A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9044-E8E7-4A25-9DF6-10BAD6FBEB68}" type="datetime1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D904-52EC-40B0-98D0-34C03C94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6921F-0E3B-4711-85F7-4524507E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E181DCCD-0664-46D9-8A3D-7E6E6B944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204E-CD8F-497C-B7E8-60B02F99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5A953-C52F-4400-A3B0-F607571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3DD7-4BA9-439B-BFA9-332996B05930}" type="datetime1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6BB6A-3212-4434-935C-9A28C4B4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8A20-DE78-4122-B9DD-BFF781A4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5998BA49-E742-47D0-AD01-13E5764B7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4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0277-F7BB-453C-B812-E99BF7238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2F87-80AD-45F5-BDC2-B91869DC1F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378F7-92BB-4273-AB43-C80C1760F2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59BFD-4959-4692-A863-6D6D3C0D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AACE-19AC-42AB-BDA9-7BB601FE5A2C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C1325-85AF-472B-BE0D-AC37176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E5A7C-5A47-408B-A625-0EC416A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AFE83D1-0657-48BC-9299-C8F4E838E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C652-4C24-43FD-B2FF-76B3F765B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00EB9-9C49-4397-BE18-266DF1C5914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A8994-3544-4B42-8066-4202B0FE98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8AE64-A59F-4F48-B83A-D1E54A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0CA-7107-4EF0-A727-C147E524DB63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141B-4CEE-45B9-94B0-547B9F28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FC72-54AF-4730-9132-8237DE5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D94F-B9C4-4840-9CEF-75CF02C6D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437-B65C-4935-896E-40FAA447FC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D6B1-E9D1-4E8E-93C9-E84F046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022B-9135-448B-8D32-508CC761D0F2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19C4-5116-45FA-9669-24621AD9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741F-169D-40FC-9F75-E9E4B694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Histórico - Inatel cas@viva">
            <a:extLst>
              <a:ext uri="{FF2B5EF4-FFF2-40B4-BE49-F238E27FC236}">
                <a16:creationId xmlns:a16="http://schemas.microsoft.com/office/drawing/2014/main" id="{418CDA85-4363-4E54-B25B-F159F4D2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v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68A1-577D-4657-907F-7599F6B0C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b="1">
                <a:latin typeface="Raleway" pitchFamily="2" charset="0"/>
              </a:defRPr>
            </a:lvl1pPr>
          </a:lstStyle>
          <a:p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45B7-18F9-43CA-992F-38F122311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Legenda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A3E4-5B2F-42EF-8768-3A0A77EF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AE5-79CA-452D-860F-41F796F03283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A9795-9AA4-43CA-B785-8645A59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4A6-B4BB-48D3-A105-9911FA9C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50B0-C7D5-44BB-AC72-2303EC88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F651-962E-4E3D-9444-A8CE3B591E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7F2C-9812-4DCC-95EA-65A64B619C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02F86-047A-4A7F-A469-BCA8714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D681-0476-411A-8A1A-90051932F921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451D-20E0-478B-A1EF-94CD0427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F8E1-4A64-447C-97F0-5ADC246A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3EE59DCC-1BC7-4BBC-B973-0FDAA5DCCB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CC8D-20CD-41A5-BA2E-1EBE939EC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297-0015-4BCF-9D8B-A54EE93975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5F7C5-B586-4E4C-9EB6-6353718BE2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14825-D5D3-4EFB-B5A5-FB49CC4305A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0F74A-FDAC-41A0-88E8-FE97E3972E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229BA-4273-4D88-96F5-6047332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36C-677A-45FB-994A-0ACC2A21451B}" type="datetime1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1027-6185-41DC-B2AB-7D0A51D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6F78-4339-46C8-837B-7B95A13B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2" descr="Histórico - Inatel cas@viva">
            <a:extLst>
              <a:ext uri="{FF2B5EF4-FFF2-40B4-BE49-F238E27FC236}">
                <a16:creationId xmlns:a16="http://schemas.microsoft.com/office/drawing/2014/main" id="{CB0C3455-555A-4C51-B810-DCBB2E4F0E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077-C686-4272-8F3D-44189E73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C4E3-3A62-4C1C-B64C-F9EC40C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A157-1616-4819-881E-3F4C07326AF2}" type="datetime1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E9B3-5522-4275-A451-548C71C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08B6F-406B-48DD-B084-43761B11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2" descr="Histórico - Inatel cas@viva">
            <a:extLst>
              <a:ext uri="{FF2B5EF4-FFF2-40B4-BE49-F238E27FC236}">
                <a16:creationId xmlns:a16="http://schemas.microsoft.com/office/drawing/2014/main" id="{7634C71C-D93C-4E1B-9C38-014FF2C2C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CA5A-0F17-46D8-887F-058D4B06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EC70-6BD9-444A-9379-83E399F8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CFC2E-86AB-4F11-A1E9-4B5F8650BE1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C1C1F-9E44-4FD8-A3C0-A939A1E2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A0EA-3B08-46BE-8111-8C9D29F6C940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D3F09-5A80-4CD7-ADDA-57BB2E1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46F76-A098-4005-8D84-32F1EFC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2" descr="Histórico - Inatel cas@viva">
            <a:extLst>
              <a:ext uri="{FF2B5EF4-FFF2-40B4-BE49-F238E27FC236}">
                <a16:creationId xmlns:a16="http://schemas.microsoft.com/office/drawing/2014/main" id="{90E37AD1-18A1-4006-8D7A-F36E5B89E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7" y="0"/>
            <a:ext cx="1655763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40DD-D1C2-4E55-82EF-0AB9D8E55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A91B15-FF6B-4A95-9196-EE07800A65D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imagem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12D1-7711-4C0E-B85D-67B6FB7115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CAF0C-476A-44A1-9A72-0AD5C672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CFEC-8E04-42D2-A4CC-85BF511BBC8A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323E-C20A-4061-9D85-31A06B52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32E4-B6C7-44DC-8409-916C371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22D6CEA-954E-4B01-83B5-1018EF4DF5E4}"/>
              </a:ext>
            </a:extLst>
          </p:cNvPr>
          <p:cNvSpPr/>
          <p:nvPr userDrawn="1"/>
        </p:nvSpPr>
        <p:spPr>
          <a:xfrm>
            <a:off x="8420100" y="314087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F7E1F5-2319-4E6F-94C3-66A4034E5B4E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50000"/>
                </a:srgbClr>
              </a:gs>
              <a:gs pos="6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3043-4958-48D7-A8D6-5CEF6F47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CAF9B-A49E-4E34-B7E0-33A9915F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24434-8E9E-4733-BDCC-65CB0364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40EBE3-17FE-4427-BF1E-90B69F31C96D}" type="datetime1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F3F1F-8779-488A-A1CC-11BC5386C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7DA3-7897-4F2F-A747-8D8BBD01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3FA0267-82E0-40C5-9A89-6C5778692E5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5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65CBE">
                <a:alpha val="10000"/>
              </a:srgbClr>
            </a:gs>
            <a:gs pos="90000">
              <a:schemeClr val="bg1">
                <a:alpha val="0"/>
              </a:schemeClr>
            </a:gs>
            <a:gs pos="10000">
              <a:schemeClr val="bg1">
                <a:alpha val="0"/>
              </a:schemeClr>
            </a:gs>
            <a:gs pos="100000">
              <a:schemeClr val="accent2">
                <a:alpha val="1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DCC003C-BCEE-4A3D-B8E2-4CC0073731E6}"/>
              </a:ext>
            </a:extLst>
          </p:cNvPr>
          <p:cNvSpPr/>
          <p:nvPr userDrawn="1"/>
        </p:nvSpPr>
        <p:spPr>
          <a:xfrm>
            <a:off x="8534400" y="3200400"/>
            <a:ext cx="7315200" cy="7315200"/>
          </a:xfrm>
          <a:prstGeom prst="ellipse">
            <a:avLst/>
          </a:prstGeom>
          <a:gradFill flip="none" rotWithShape="1">
            <a:gsLst>
              <a:gs pos="0">
                <a:srgbClr val="065CBE">
                  <a:alpha val="9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D7962-AD1F-4816-A8DC-6D3D459AABEA}"/>
              </a:ext>
            </a:extLst>
          </p:cNvPr>
          <p:cNvSpPr/>
          <p:nvPr userDrawn="1"/>
        </p:nvSpPr>
        <p:spPr>
          <a:xfrm>
            <a:off x="-2044700" y="-5657452"/>
            <a:ext cx="10972800" cy="10972800"/>
          </a:xfrm>
          <a:prstGeom prst="ellipse">
            <a:avLst/>
          </a:prstGeom>
          <a:gradFill flip="none" rotWithShape="1">
            <a:gsLst>
              <a:gs pos="0">
                <a:srgbClr val="F47920">
                  <a:alpha val="80000"/>
                </a:srgbClr>
              </a:gs>
              <a:gs pos="80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21717-235E-44DA-BC62-B74B3E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CLIQUE PARA ADICIONAR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2871-C83C-4FE9-A6FA-D35B57B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6089-AD53-4FE0-89FA-2267C52D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D0B2-E5E1-42CD-BB6B-8104968BDBC8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BD00E-372B-4627-849D-FE5D7DBAF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C9D3-BF68-4821-B423-12964E740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C7DA-132B-446E-A492-5DBE09864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xcel-aula12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Inatel</a:t>
            </a:r>
            <a:r>
              <a:rPr lang="pt-BR" dirty="0"/>
              <a:t> </a:t>
            </a:r>
            <a:r>
              <a:rPr lang="pt-BR" dirty="0" err="1"/>
              <a:t>cas@viva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573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Imagine que você tem uma lista de informações sobre diferentes produtos e deseja organizá-la de forma que seja mais fácil entender e analisar.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É possível usar um atalho pra ordenar em crescente ou decrescente:</a:t>
            </a:r>
          </a:p>
          <a:p>
            <a:pPr marL="0" indent="0" algn="just">
              <a:buNone/>
            </a:pPr>
            <a:r>
              <a:rPr lang="pt-BR" dirty="0"/>
              <a:t>Mas se precisar de uma ordenação mais complexa, usar: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A61C3F-208F-4267-9A7C-125739E50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54" y="3120457"/>
            <a:ext cx="7492891" cy="18258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B28D74-0230-492C-B244-FEF13287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30" y="5067049"/>
            <a:ext cx="940682" cy="5354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5B223A-AB8D-4268-8D52-ABD719BC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80" y="5598380"/>
            <a:ext cx="165758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897914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Selecione a coluna que deseja ordenar, vá até “Dados” &gt; selecione a ordem que deseja: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Nesse caso, o nome das frutas foi ordenado em ordem alfabética: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11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B01219-9112-456D-8693-892B060B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8" y="4733315"/>
            <a:ext cx="5622672" cy="140248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10EA9D-B87F-4BEF-B200-C43F315F088B}"/>
              </a:ext>
            </a:extLst>
          </p:cNvPr>
          <p:cNvGrpSpPr/>
          <p:nvPr/>
        </p:nvGrpSpPr>
        <p:grpSpPr>
          <a:xfrm>
            <a:off x="7989794" y="1381870"/>
            <a:ext cx="3168785" cy="2870816"/>
            <a:chOff x="7989794" y="1381870"/>
            <a:chExt cx="3168785" cy="287081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DF66AD3-D323-4E2E-AC4E-40732F96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9794" y="1690690"/>
              <a:ext cx="3168785" cy="2561996"/>
            </a:xfrm>
            <a:prstGeom prst="rect">
              <a:avLst/>
            </a:prstGeom>
          </p:spPr>
        </p:pic>
        <p:sp>
          <p:nvSpPr>
            <p:cNvPr id="9" name="Seta: para Baixo 8">
              <a:extLst>
                <a:ext uri="{FF2B5EF4-FFF2-40B4-BE49-F238E27FC236}">
                  <a16:creationId xmlns:a16="http://schemas.microsoft.com/office/drawing/2014/main" id="{550A5EEC-E5C4-4506-A0CC-5CECE064FB36}"/>
                </a:ext>
              </a:extLst>
            </p:cNvPr>
            <p:cNvSpPr/>
            <p:nvPr/>
          </p:nvSpPr>
          <p:spPr>
            <a:xfrm>
              <a:off x="9902371" y="1381870"/>
              <a:ext cx="159657" cy="2503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4152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Se o objetivo fosse para identificar quais frutas não precisam ser repostas no estoque, a análise seria realizada de forma decrescente, do maior para o menor, na “Quantidade em Estoque”, sendo assim: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E6F30C4-5C05-4787-A2A8-1DEF73F82F8D}"/>
              </a:ext>
            </a:extLst>
          </p:cNvPr>
          <p:cNvGrpSpPr/>
          <p:nvPr/>
        </p:nvGrpSpPr>
        <p:grpSpPr>
          <a:xfrm>
            <a:off x="1113973" y="3164115"/>
            <a:ext cx="3229426" cy="2379730"/>
            <a:chOff x="1113973" y="3164115"/>
            <a:chExt cx="3229426" cy="23797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7C5CCEC-D0B4-48E5-9827-1C1C2C10E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3973" y="3429000"/>
              <a:ext cx="3229426" cy="2114845"/>
            </a:xfrm>
            <a:prstGeom prst="rect">
              <a:avLst/>
            </a:prstGeom>
          </p:spPr>
        </p:pic>
        <p:sp>
          <p:nvSpPr>
            <p:cNvPr id="9" name="Seta: para Baixo 8">
              <a:extLst>
                <a:ext uri="{FF2B5EF4-FFF2-40B4-BE49-F238E27FC236}">
                  <a16:creationId xmlns:a16="http://schemas.microsoft.com/office/drawing/2014/main" id="{3A74709A-2E4E-4FCC-B527-5A1F6E4F3FB2}"/>
                </a:ext>
              </a:extLst>
            </p:cNvPr>
            <p:cNvSpPr/>
            <p:nvPr/>
          </p:nvSpPr>
          <p:spPr>
            <a:xfrm>
              <a:off x="2075543" y="3164115"/>
              <a:ext cx="159657" cy="2503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D02E03B-3F5D-43D7-9E24-3801534DF914}"/>
              </a:ext>
            </a:extLst>
          </p:cNvPr>
          <p:cNvSpPr/>
          <p:nvPr/>
        </p:nvSpPr>
        <p:spPr>
          <a:xfrm>
            <a:off x="4619173" y="42441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9952E59-288D-41F0-B610-D3C67841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37" y="3834190"/>
            <a:ext cx="5241790" cy="1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dados com fórmulas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Na parte de tratar dados com fórmulas, vamos aprender a usar ferramentas específicas, como CONT.SE, SOMASE e MÉDIASE, para lidar com informações de maneira prática e direta. Essas fórmulas são como atalhos inteligentes que nos ajudam a contar, </a:t>
            </a:r>
          </a:p>
          <a:p>
            <a:pPr marL="0" indent="0" algn="just">
              <a:buNone/>
            </a:pPr>
            <a:r>
              <a:rPr lang="pt-BR" dirty="0"/>
              <a:t>somar, calcular médias e analisar dados de </a:t>
            </a:r>
          </a:p>
          <a:p>
            <a:pPr marL="0" indent="0" algn="just">
              <a:buNone/>
            </a:pPr>
            <a:r>
              <a:rPr lang="pt-BR" dirty="0"/>
              <a:t>forma simples. Vamos simplificar a maneira </a:t>
            </a:r>
          </a:p>
          <a:p>
            <a:pPr marL="0" indent="0" algn="just">
              <a:buNone/>
            </a:pPr>
            <a:r>
              <a:rPr lang="pt-BR" dirty="0"/>
              <a:t>como lidamos com as informações nas nossas</a:t>
            </a:r>
          </a:p>
          <a:p>
            <a:pPr marL="0" indent="0" algn="just">
              <a:buNone/>
            </a:pPr>
            <a:r>
              <a:rPr lang="pt-BR" dirty="0"/>
              <a:t> planilhas do Excel.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Vetor grátis ilustração do conceito de processamento de dados">
            <a:extLst>
              <a:ext uri="{FF2B5EF4-FFF2-40B4-BE49-F238E27FC236}">
                <a16:creationId xmlns:a16="http://schemas.microsoft.com/office/drawing/2014/main" id="{7D141D93-500E-44FC-A5E7-5D69E278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606678"/>
            <a:ext cx="4114799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15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CONT.SE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 função CONT.SE no Excel é como ter um assistente pessoal que conta automaticamente dados específicos para você. Em vez de contar todos os itens em uma lista, a CONT.SE permite que você </a:t>
            </a:r>
            <a:r>
              <a:rPr lang="pt-BR" dirty="0">
                <a:highlight>
                  <a:srgbClr val="00FFFF"/>
                </a:highlight>
              </a:rPr>
              <a:t>conte apenas aqueles que atendem a uma condição que você define</a:t>
            </a:r>
            <a:r>
              <a:rPr lang="pt-BR" dirty="0"/>
              <a:t>. É uma ferramenta incrivelmente útil para focar nas informações que realmente importam. Vamos explorar como essa fórmula torna a contagem de dados mais inteligente e eficiente.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CONT.SE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FÓRMULA:</a:t>
            </a:r>
          </a:p>
          <a:p>
            <a:pPr marL="0" indent="0" algn="ctr">
              <a:buNone/>
            </a:pPr>
            <a:r>
              <a:rPr lang="pt-BR" dirty="0">
                <a:highlight>
                  <a:srgbClr val="FFFF00"/>
                </a:highlight>
              </a:rPr>
              <a:t>=CONT.SE(intervalo, "critério")</a:t>
            </a:r>
          </a:p>
          <a:p>
            <a:pPr lvl="1"/>
            <a:r>
              <a:rPr lang="pt-BR" b="1" dirty="0"/>
              <a:t>intervalo:</a:t>
            </a:r>
            <a:r>
              <a:rPr lang="pt-BR" dirty="0"/>
              <a:t> O intervalo de células que você deseja avaliar.</a:t>
            </a:r>
          </a:p>
          <a:p>
            <a:pPr lvl="1"/>
            <a:r>
              <a:rPr lang="pt-BR" b="1" dirty="0"/>
              <a:t>critério:</a:t>
            </a:r>
            <a:r>
              <a:rPr lang="pt-BR" dirty="0"/>
              <a:t> A condição que deve ser atendida para que a célula seja contada.</a:t>
            </a:r>
          </a:p>
          <a:p>
            <a:pPr marL="0" indent="0">
              <a:buNone/>
            </a:pPr>
            <a:r>
              <a:rPr lang="pt-BR" dirty="0"/>
              <a:t>Por exemplo, se você deseja contar quantas células em um intervalo (A1:A10) contêm o valor "Aprovado", a fórmula seria:</a:t>
            </a:r>
          </a:p>
          <a:p>
            <a:pPr marL="0" indent="0" algn="ctr">
              <a:buNone/>
            </a:pPr>
            <a:r>
              <a:rPr lang="pt-BR" dirty="0"/>
              <a:t> =CONT.SE(A1:A10, "Aprovado")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CONT.SE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Exemplo: Imagine que você tem uma lista com as notas da prova de matemática dos alunos e quer descobrir quantos alunos conseguiram notas acima da média. Suponha que a média estipulada pela escola é 6,0. </a:t>
            </a:r>
          </a:p>
          <a:p>
            <a:pPr marL="0" indent="0" algn="just">
              <a:buNone/>
            </a:pPr>
            <a:r>
              <a:rPr lang="pt-BR" dirty="0"/>
              <a:t>Vamos utilizar a função CONT.SE para </a:t>
            </a:r>
          </a:p>
          <a:p>
            <a:pPr marL="0" indent="0" algn="just">
              <a:buNone/>
            </a:pPr>
            <a:r>
              <a:rPr lang="pt-BR" dirty="0"/>
              <a:t>realizar essa tarefa de forma eficiente:</a:t>
            </a:r>
          </a:p>
          <a:p>
            <a:pPr marL="0" indent="0" algn="just">
              <a:buNone/>
            </a:pPr>
            <a:r>
              <a:rPr lang="pt-BR" dirty="0"/>
              <a:t>	=CONT.SE(C3:C6,"&gt;6,0")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16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DDBD7C-5D20-43CE-B326-F0C5B7E3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12" y="3067303"/>
            <a:ext cx="3340883" cy="31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O SOMASE no Excel é como ter um contador especializado que só </a:t>
            </a:r>
            <a:r>
              <a:rPr lang="pt-BR" dirty="0">
                <a:highlight>
                  <a:srgbClr val="00FFFF"/>
                </a:highlight>
              </a:rPr>
              <a:t>adiciona os valores que atendem a uma condição específica</a:t>
            </a:r>
            <a:r>
              <a:rPr lang="pt-BR" dirty="0"/>
              <a:t>. Seja somando vendas de um produto específico, totalizando gastos em uma categoria específica ou calculando notas acima de um certo ponto, o SOMASE proporciona uma abordagem precisa e eficiente para suas necessidades de soma condicional. Vamos explorar como essa função torna a soma de dados mais flexível, permitindo que você concentre sua análise nos elementos que realmente importam.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FÓRMULA:</a:t>
            </a:r>
          </a:p>
          <a:p>
            <a:pPr marL="0" indent="0" algn="ctr">
              <a:buNone/>
            </a:pPr>
            <a:r>
              <a:rPr lang="pt-BR" dirty="0">
                <a:highlight>
                  <a:srgbClr val="FFFF00"/>
                </a:highlight>
              </a:rPr>
              <a:t>=SOMASE(intervalo, "critério", </a:t>
            </a:r>
            <a:r>
              <a:rPr lang="pt-BR" dirty="0" err="1">
                <a:highlight>
                  <a:srgbClr val="FFFF00"/>
                </a:highlight>
              </a:rPr>
              <a:t>intervalo_soma</a:t>
            </a:r>
            <a:r>
              <a:rPr lang="pt-BR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pt-BR" b="1" dirty="0"/>
              <a:t>intervalo:</a:t>
            </a:r>
            <a:r>
              <a:rPr lang="pt-BR" dirty="0"/>
              <a:t> O intervalo de células que você deseja avaliar.</a:t>
            </a:r>
          </a:p>
          <a:p>
            <a:pPr lvl="1"/>
            <a:r>
              <a:rPr lang="pt-BR" b="1" dirty="0"/>
              <a:t>critério:</a:t>
            </a:r>
            <a:r>
              <a:rPr lang="pt-BR" dirty="0"/>
              <a:t> A condição que deve ser atendida para que a célula seja somada.</a:t>
            </a:r>
          </a:p>
          <a:p>
            <a:pPr lvl="1"/>
            <a:r>
              <a:rPr lang="pt-BR" b="1" dirty="0" err="1"/>
              <a:t>intervalo_soma</a:t>
            </a:r>
            <a:r>
              <a:rPr lang="pt-BR" b="1" dirty="0"/>
              <a:t>:</a:t>
            </a:r>
            <a:r>
              <a:rPr lang="pt-BR" dirty="0"/>
              <a:t> (opcional) O intervalo que contém os valores que serão somados.</a:t>
            </a:r>
          </a:p>
          <a:p>
            <a:pPr marL="0" indent="0">
              <a:buNone/>
            </a:pPr>
            <a:r>
              <a:rPr lang="pt-BR" dirty="0"/>
              <a:t>Por exemplo, se você quiser somar as vendas apenas para o produto "A" em um intervalo de produtos (A2:A10) e as vendas correspondentes estiverem em B2:B10, a fórmula seria:</a:t>
            </a:r>
          </a:p>
          <a:p>
            <a:pPr marL="0" indent="0" algn="ctr">
              <a:buNone/>
            </a:pPr>
            <a:r>
              <a:rPr lang="pt-BR" dirty="0"/>
              <a:t> =SOMASE(A2:A10, "A", B2:B10)</a:t>
            </a:r>
          </a:p>
          <a:p>
            <a:pPr marL="0" indent="0" algn="ctr">
              <a:buNone/>
            </a:pPr>
            <a:r>
              <a:rPr lang="pt-BR" dirty="0"/>
              <a:t>Essa fórmula somará os valores em B2:B10 apenas para as linhas em que o produto na coluna A seja igual a "A".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Exemplo: Vamos considerar que você está gerenciando as vendas de uma loja e deseja calcular o total de vendas de um produto específico, como "Produto A".</a:t>
            </a:r>
          </a:p>
          <a:p>
            <a:pPr marL="0" indent="0" algn="just">
              <a:buNone/>
            </a:pPr>
            <a:r>
              <a:rPr lang="pt-BR" dirty="0"/>
              <a:t>Vamos utilizar a função SOMASE para </a:t>
            </a:r>
          </a:p>
          <a:p>
            <a:pPr marL="0" indent="0" algn="just">
              <a:buNone/>
            </a:pPr>
            <a:r>
              <a:rPr lang="pt-BR" dirty="0"/>
              <a:t>realizar essa tarefa:</a:t>
            </a:r>
          </a:p>
          <a:p>
            <a:pPr marL="0" indent="0" algn="just">
              <a:buNone/>
            </a:pPr>
            <a:r>
              <a:rPr lang="pt-BR" dirty="0"/>
              <a:t> =SOMASE(B3:B7, "Produto A", C3:C7)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19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7F0A2-4983-4FD2-A74D-DF369083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20" y="2757714"/>
            <a:ext cx="473419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Excel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4: Tratamento de dados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267-82E0-40C5-9A89-6C5778692E5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2" descr="menino do lado de uma planilha do excel online grátis">
            <a:extLst>
              <a:ext uri="{FF2B5EF4-FFF2-40B4-BE49-F238E27FC236}">
                <a16:creationId xmlns:a16="http://schemas.microsoft.com/office/drawing/2014/main" id="{F5D53800-51FA-49DE-9F71-A4C654B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FB8C7"/>
              </a:clrFrom>
              <a:clrTo>
                <a:srgbClr val="AFB8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7742" y="1855562"/>
            <a:ext cx="4111171" cy="41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No Excel, o MÉDIASE permite </a:t>
            </a:r>
            <a:r>
              <a:rPr lang="pt-BR" dirty="0">
                <a:highlight>
                  <a:srgbClr val="00FFFF"/>
                </a:highlight>
              </a:rPr>
              <a:t>calcular a média de um conjunto de dados apenas quando condições específicas são atendidas</a:t>
            </a:r>
            <a:r>
              <a:rPr lang="pt-BR" dirty="0"/>
              <a:t>. Imagine que você precise determinar a média de notas dos alunos que passaram em uma disciplina. O MÉDIA.SE faz exatamente isso, oferecendo uma abordagem precisa para calcular médias seletivas, tornando a análise de dados ainda mais refinada. Vamos explorar como essa função se destaca ao calcular médias somente quando necessário, simplificando a interpretação dos resultados.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dirty="0"/>
              <a:t>FÓRMULA:</a:t>
            </a:r>
          </a:p>
          <a:p>
            <a:pPr marL="0" indent="0" algn="ctr">
              <a:buNone/>
            </a:pPr>
            <a:r>
              <a:rPr lang="pt-BR" dirty="0">
                <a:highlight>
                  <a:srgbClr val="FFFF00"/>
                </a:highlight>
              </a:rPr>
              <a:t>=MÉDIASE(intervalo, "critério", </a:t>
            </a:r>
            <a:r>
              <a:rPr lang="pt-BR" dirty="0" err="1">
                <a:highlight>
                  <a:srgbClr val="FFFF00"/>
                </a:highlight>
              </a:rPr>
              <a:t>média_intervalo</a:t>
            </a:r>
            <a:r>
              <a:rPr lang="pt-BR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pt-BR" b="1" dirty="0"/>
              <a:t>intervalo:</a:t>
            </a:r>
            <a:r>
              <a:rPr lang="pt-BR" dirty="0"/>
              <a:t> O intervalo de células que você deseja avaliar.</a:t>
            </a:r>
          </a:p>
          <a:p>
            <a:pPr lvl="1"/>
            <a:r>
              <a:rPr lang="pt-BR" b="1" dirty="0"/>
              <a:t>critério:</a:t>
            </a:r>
            <a:r>
              <a:rPr lang="pt-BR" dirty="0"/>
              <a:t> A condição que determina quais células no intervalo serão usadas para calcular a média.</a:t>
            </a:r>
          </a:p>
          <a:p>
            <a:pPr lvl="1"/>
            <a:r>
              <a:rPr lang="pt-BR" b="1" dirty="0" err="1"/>
              <a:t>média_intervalo</a:t>
            </a:r>
            <a:r>
              <a:rPr lang="pt-BR" b="1" dirty="0"/>
              <a:t>:</a:t>
            </a:r>
            <a:r>
              <a:rPr lang="pt-BR" dirty="0"/>
              <a:t> (opcional) O intervalo que contém os valores sobre os quais você deseja calcular a média.</a:t>
            </a:r>
          </a:p>
          <a:p>
            <a:pPr marL="0" indent="0">
              <a:buNone/>
            </a:pPr>
            <a:r>
              <a:rPr lang="pt-BR" dirty="0"/>
              <a:t>Por exemplo, se você quiser calcular a média das vendas apenas para o produto "A" em um intervalo de produtos (A2:A10) e as vendas correspondentes estiverem em B2:B10, a fórmula seria:</a:t>
            </a:r>
          </a:p>
          <a:p>
            <a:pPr marL="0" indent="0" algn="ctr">
              <a:buNone/>
            </a:pPr>
            <a:r>
              <a:rPr lang="pt-BR" dirty="0"/>
              <a:t> =MÉDIASE(A2:A10, "A", B2:B10)</a:t>
            </a:r>
          </a:p>
          <a:p>
            <a:pPr marL="0" indent="0" algn="ctr">
              <a:buNone/>
            </a:pPr>
            <a:r>
              <a:rPr lang="pt-BR" dirty="0"/>
              <a:t>Essa fórmula calculará a média dos valores em B2:B10 apenas para as linhas em que o produto na coluna A seja igual a "A".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Exemplo: Suponha que você tenha uma tabela com as notas dos alunos em diferentes disciplinas e deseja calcular a média apenas das notas dos alunos na disciplina de Matemática.</a:t>
            </a:r>
          </a:p>
          <a:p>
            <a:pPr marL="0" indent="0" algn="just">
              <a:buNone/>
            </a:pPr>
            <a:r>
              <a:rPr lang="pt-BR" dirty="0"/>
              <a:t>Vamos usar a função MÉDIASE para </a:t>
            </a:r>
          </a:p>
          <a:p>
            <a:pPr marL="0" indent="0" algn="just">
              <a:buNone/>
            </a:pPr>
            <a:r>
              <a:rPr lang="pt-BR" dirty="0"/>
              <a:t>realizar essa tarefa: </a:t>
            </a:r>
          </a:p>
          <a:p>
            <a:pPr marL="0" indent="0" algn="just">
              <a:buNone/>
            </a:pPr>
            <a:r>
              <a:rPr lang="pt-BR" dirty="0"/>
              <a:t> =MÉDIASE(C3:C6, "Matemática", D3:D6)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611C4E-48D3-44BD-AAA6-3640AE26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61" y="3225800"/>
            <a:ext cx="4653821" cy="28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Agora é a sua vez! Vamos realizar alguns exercícios práticos para consolidar o conhecimento adquirido sobre Ordenação e as funções CONT.SE, SOMASE e MÉDIASE no Excel.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Acesse a planilha pelo link: </a:t>
            </a:r>
            <a:r>
              <a:rPr lang="pt-BR" dirty="0">
                <a:hlinkClick r:id="rId2"/>
              </a:rPr>
              <a:t>bit.ly/excel-aula12</a:t>
            </a:r>
            <a:r>
              <a:rPr lang="pt-BR" dirty="0"/>
              <a:t> </a:t>
            </a:r>
          </a:p>
          <a:p>
            <a:pPr marL="0" indent="0" algn="ctr">
              <a:buNone/>
            </a:pPr>
            <a:endParaRPr lang="pt-BR" dirty="0"/>
          </a:p>
          <a:p>
            <a:pPr algn="just"/>
            <a:r>
              <a:rPr lang="pt-BR" dirty="0"/>
              <a:t>Faça uma cópia.</a:t>
            </a:r>
          </a:p>
          <a:p>
            <a:pPr algn="just"/>
            <a:r>
              <a:rPr lang="pt-BR" dirty="0"/>
              <a:t>Coloque o nome “Aula 4 - Atividade 1”.</a:t>
            </a:r>
          </a:p>
          <a:p>
            <a:pPr algn="just"/>
            <a:r>
              <a:rPr lang="pt-BR" dirty="0"/>
              <a:t>Salve o arquivo.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Usando as funções que vimos nessa aula, respondam as perguntas que estão na mesma planilha. As funções podem ser inseridas onde indica a seta.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D9BA5E3-6FD6-49C9-97C0-74CD441EB879}"/>
              </a:ext>
            </a:extLst>
          </p:cNvPr>
          <p:cNvGrpSpPr/>
          <p:nvPr/>
        </p:nvGrpSpPr>
        <p:grpSpPr>
          <a:xfrm>
            <a:off x="2629719" y="2815771"/>
            <a:ext cx="6932561" cy="2437587"/>
            <a:chOff x="2629719" y="2815771"/>
            <a:chExt cx="6932561" cy="243758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F33444B-CA49-4EA0-AC9B-51CEA2B04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719" y="3429000"/>
              <a:ext cx="6932561" cy="1824358"/>
            </a:xfrm>
            <a:prstGeom prst="rect">
              <a:avLst/>
            </a:prstGeom>
          </p:spPr>
        </p:pic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0DDBC157-EED7-4F77-B450-F4A663308BF7}"/>
                </a:ext>
              </a:extLst>
            </p:cNvPr>
            <p:cNvSpPr/>
            <p:nvPr/>
          </p:nvSpPr>
          <p:spPr>
            <a:xfrm>
              <a:off x="8868229" y="2815771"/>
              <a:ext cx="333828" cy="656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016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Resposta: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25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72014E5-861C-4172-ADC6-6CC63149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8" y="2275269"/>
            <a:ext cx="11116784" cy="23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04E1D-7F71-41F3-8DEA-FCE9EB53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4D907B-29D7-46D4-99D7-C21184DA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planilha disponibilizada, na </a:t>
            </a:r>
            <a:r>
              <a:rPr lang="pt-BR" dirty="0" err="1"/>
              <a:t>sheet</a:t>
            </a:r>
            <a:r>
              <a:rPr lang="pt-BR" dirty="0"/>
              <a:t> “Atividade 2”, responda as questões: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2CDE64-D103-4AC8-9E48-969D0D6D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2EEDB5-7009-46FB-8C28-FEE4AA03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CF7543-F1DD-4643-A69B-592D08F4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37" y="2348946"/>
            <a:ext cx="6546525" cy="38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91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01B08-8FDE-4673-83D3-00F65119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B9A930F-5CE9-4766-B4A5-5C3D70761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126" y="1559302"/>
            <a:ext cx="7535748" cy="4782302"/>
          </a:xfr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CE903C-A3E4-4504-BAF4-66C4A750B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Módulo I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A32946-DBE1-4A26-A9E9-C7BDD893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Dúvidas??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20" y="1467457"/>
            <a:ext cx="4780759" cy="4780759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0"/>
            <a:ext cx="653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1A8F73-D2DF-47E1-927E-CC120263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ciência de dados?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05A78DC-3A12-4F57-A917-3F4156D38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Ciência de Dados, de forma básica, é para entender e explorar informações escondidas nos dados que temos. </a:t>
            </a:r>
          </a:p>
          <a:p>
            <a:pPr marL="0" indent="0">
              <a:buNone/>
            </a:pPr>
            <a:r>
              <a:rPr lang="pt-BR" dirty="0"/>
              <a:t>Imagine que você está lidando com uma grande lista de números ou informações, e quer visualizar ou somar uma condição específica de dados. </a:t>
            </a:r>
          </a:p>
          <a:p>
            <a:pPr marL="0" indent="0">
              <a:buNone/>
            </a:pPr>
            <a:r>
              <a:rPr lang="pt-BR" dirty="0"/>
              <a:t>É aqui que entra a Ciência de Dados, e podemos começar a entender isso de maneira fácil!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24E5CC-EDF9-49B1-9530-2746597C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70BC2F-CE97-43DB-A92C-2DCB3E4A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64474-EF8A-41D8-AE35-046AAE53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a ciência de dados?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D424C7-AEAC-4A88-A8CB-EFB34C93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Ciência de Dados nos ajuda a tomar decisões mais inteligentes. Essas ferramentas não apenas tornam nossas análises mais precisas, mas também nos ajudam a tomar decisões informadas, algo essencial na vida cotidiana e nos estudos. </a:t>
            </a:r>
          </a:p>
          <a:p>
            <a:pPr marL="0" indent="0">
              <a:buNone/>
            </a:pPr>
            <a:r>
              <a:rPr lang="pt-BR" dirty="0"/>
              <a:t>Com a Ciência de Dados, estamos transformando números em conhecimento!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D1683F-57BF-4AA8-81E8-418E318D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A7291E-CC46-488D-8870-AACFFE48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o Poder do Tratamento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Nesta aula, mergulharemos no essencial processo de tratamento de dados no Excel. O tratamento adequado é fundamental para garantir a precisão, consistência e utilidade dos dados em nossas análises.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5</a:t>
            </a:fld>
            <a:endParaRPr lang="en-US"/>
          </a:p>
        </p:txBody>
      </p:sp>
      <p:pic>
        <p:nvPicPr>
          <p:cNvPr id="1030" name="Picture 6" descr="Foto vista superior da mesa com papéis financeiros e calculadora">
            <a:extLst>
              <a:ext uri="{FF2B5EF4-FFF2-40B4-BE49-F238E27FC236}">
                <a16:creationId xmlns:a16="http://schemas.microsoft.com/office/drawing/2014/main" id="{008759C0-FAAE-4B49-8C86-12271C9C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23" y="3429000"/>
            <a:ext cx="3721554" cy="24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Quando falamos sobre a função de filtro no Excel, é como ter uma lupa mágica para ver exatamente o que desejamos em meio a um mar de informações. </a:t>
            </a:r>
          </a:p>
          <a:p>
            <a:r>
              <a:rPr lang="pt-BR" dirty="0"/>
              <a:t>Vamos imaginar que temos uma tabela de </a:t>
            </a:r>
          </a:p>
          <a:p>
            <a:pPr marL="0" indent="0">
              <a:buNone/>
            </a:pPr>
            <a:r>
              <a:rPr lang="pt-BR" dirty="0"/>
              <a:t>informações sobre a preferência de frutas </a:t>
            </a:r>
          </a:p>
          <a:p>
            <a:pPr marL="0" indent="0">
              <a:buNone/>
            </a:pPr>
            <a:r>
              <a:rPr lang="pt-BR" dirty="0"/>
              <a:t>dos alunos da turma, e queremos visualizar </a:t>
            </a:r>
          </a:p>
          <a:p>
            <a:pPr marL="0" indent="0">
              <a:buNone/>
            </a:pPr>
            <a:r>
              <a:rPr lang="pt-BR" dirty="0"/>
              <a:t>apenas quem prefere maçãs. 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6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6BA36A-603B-4DD9-8973-040B4C89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29" y="3178482"/>
            <a:ext cx="4009571" cy="3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Ativando o Filtro:</a:t>
            </a:r>
          </a:p>
          <a:p>
            <a:pPr lvl="1" algn="just"/>
            <a:r>
              <a:rPr lang="pt-BR" dirty="0"/>
              <a:t>Selecione qualquer célula dentro da tabela.</a:t>
            </a:r>
          </a:p>
          <a:p>
            <a:pPr lvl="1" algn="just"/>
            <a:r>
              <a:rPr lang="pt-BR" dirty="0"/>
              <a:t>Vá até a guia "Dados" e clique em "Filtrar" (um ícone de funil).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Agora, você verá pequenas setas ao lado de cada cabeçalho de coluna.</a:t>
            </a:r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7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E85CB5-0A7B-40C7-98F3-4513D44F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60" y="3177638"/>
            <a:ext cx="2527678" cy="12583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44E431-0D9D-40EE-AA2F-DBE7D949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38" y="5118464"/>
            <a:ext cx="3299721" cy="6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Filtrando por Maçãs:</a:t>
            </a:r>
          </a:p>
          <a:p>
            <a:pPr lvl="1" algn="just"/>
            <a:r>
              <a:rPr lang="pt-BR" dirty="0"/>
              <a:t>Clique na seta ao lado da coluna "Fruta".</a:t>
            </a:r>
          </a:p>
          <a:p>
            <a:pPr lvl="1" algn="just"/>
            <a:r>
              <a:rPr lang="pt-BR" dirty="0"/>
              <a:t>Desmarque "Selecionar Tudo" e marque apenas "Maçã". Clique em “Aplicar”.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8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39AFE6-83EC-48A1-855B-A12FC599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739" y="1954350"/>
            <a:ext cx="3299721" cy="66950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09117D2-A461-4164-8FE9-C8112C248242}"/>
              </a:ext>
            </a:extLst>
          </p:cNvPr>
          <p:cNvSpPr/>
          <p:nvPr/>
        </p:nvSpPr>
        <p:spPr>
          <a:xfrm rot="10800000">
            <a:off x="10260460" y="2097986"/>
            <a:ext cx="420914" cy="191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98698D-1121-4CA8-AC64-3CB16F8C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09" y="3034397"/>
            <a:ext cx="3149182" cy="332195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B445CDA-3369-429F-AC7C-A51561FA1EEA}"/>
              </a:ext>
            </a:extLst>
          </p:cNvPr>
          <p:cNvSpPr/>
          <p:nvPr/>
        </p:nvSpPr>
        <p:spPr>
          <a:xfrm>
            <a:off x="5606796" y="4453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5F1ABD7-E17C-42FD-8060-AFBAB3724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53" y="4261926"/>
            <a:ext cx="258163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 ordenação no contexto do Excel é uma funcionalidade que organiza os dados em uma tabela com base em critérios específicos. Essa ferramenta permite classificar informações de maneira ascendente (do menor para o maior) ou descendente (do maior para o menor), facilitando a visualização e análise de dados de forma</a:t>
            </a:r>
          </a:p>
          <a:p>
            <a:pPr marL="0" indent="0" algn="just">
              <a:buNone/>
            </a:pPr>
            <a:r>
              <a:rPr lang="pt-BR" dirty="0"/>
              <a:t>mais organizada.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II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C7DA-132B-446E-A492-5DBE09864F0F}" type="slidenum">
              <a:rPr lang="en-US" smtClean="0"/>
              <a:t>9</a:t>
            </a:fld>
            <a:endParaRPr lang="en-US"/>
          </a:p>
        </p:txBody>
      </p:sp>
      <p:pic>
        <p:nvPicPr>
          <p:cNvPr id="1030" name="Picture 6" descr="Vetor grátis ilustração do conceito de planilhas">
            <a:extLst>
              <a:ext uri="{FF2B5EF4-FFF2-40B4-BE49-F238E27FC236}">
                <a16:creationId xmlns:a16="http://schemas.microsoft.com/office/drawing/2014/main" id="{454315BD-3DE4-4024-8CF3-147690385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5" b="12320"/>
          <a:stretch/>
        </p:blipFill>
        <p:spPr bwMode="auto">
          <a:xfrm>
            <a:off x="7239001" y="3300513"/>
            <a:ext cx="4114800" cy="29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2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atel cas@viv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atel cas@viva Cla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1583</Words>
  <Application>Microsoft Office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Raleway</vt:lpstr>
      <vt:lpstr>Trebuchet MS</vt:lpstr>
      <vt:lpstr>Inatel cas@viva escuro</vt:lpstr>
      <vt:lpstr>Inatel cas@viva Claro</vt:lpstr>
      <vt:lpstr>Inatel cas@viva</vt:lpstr>
      <vt:lpstr>Excel</vt:lpstr>
      <vt:lpstr>O que é ciência de dados?</vt:lpstr>
      <vt:lpstr>Pra que usar a ciência de dados?</vt:lpstr>
      <vt:lpstr>Explorando o Poder do Tratamento de Dados</vt:lpstr>
      <vt:lpstr>Filtrando Dados</vt:lpstr>
      <vt:lpstr>Filtrando Dados</vt:lpstr>
      <vt:lpstr>Filtrando Dados</vt:lpstr>
      <vt:lpstr>Ordenação de dados</vt:lpstr>
      <vt:lpstr>Ordenação de dados</vt:lpstr>
      <vt:lpstr>Ordenação de dados</vt:lpstr>
      <vt:lpstr>Ordenação de dados</vt:lpstr>
      <vt:lpstr>Tratando dados com fórmulas</vt:lpstr>
      <vt:lpstr>CONT.SE</vt:lpstr>
      <vt:lpstr>CONT.SE</vt:lpstr>
      <vt:lpstr>CONT.SE</vt:lpstr>
      <vt:lpstr>SOMASE</vt:lpstr>
      <vt:lpstr>SOMASE</vt:lpstr>
      <vt:lpstr>SOMASE</vt:lpstr>
      <vt:lpstr>MÉDIASE</vt:lpstr>
      <vt:lpstr>MÉDIASE</vt:lpstr>
      <vt:lpstr>MÉDIASE</vt:lpstr>
      <vt:lpstr>Atividade 1</vt:lpstr>
      <vt:lpstr>Atividade 1</vt:lpstr>
      <vt:lpstr>Resposta:</vt:lpstr>
      <vt:lpstr>Atividade 2</vt:lpstr>
      <vt:lpstr>Respostas</vt:lpstr>
      <vt:lpstr>Dúvidas??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Natan Barreto de Paula</dc:creator>
  <cp:lastModifiedBy>Henrique Pereira Chagas Corrêa</cp:lastModifiedBy>
  <cp:revision>213</cp:revision>
  <dcterms:created xsi:type="dcterms:W3CDTF">2023-01-31T13:45:50Z</dcterms:created>
  <dcterms:modified xsi:type="dcterms:W3CDTF">2024-04-12T14:01:12Z</dcterms:modified>
</cp:coreProperties>
</file>